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426"/>
    <a:srgbClr val="E5E12B"/>
    <a:srgbClr val="FFFF99"/>
    <a:srgbClr val="FBC9A3"/>
    <a:srgbClr val="492303"/>
    <a:srgbClr val="76CDF8"/>
    <a:srgbClr val="FF9900"/>
    <a:srgbClr val="76E2F8"/>
    <a:srgbClr val="77F777"/>
    <a:srgbClr val="7A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280" autoAdjust="0"/>
  </p:normalViewPr>
  <p:slideViewPr>
    <p:cSldViewPr>
      <p:cViewPr varScale="1">
        <p:scale>
          <a:sx n="117" d="100"/>
          <a:sy n="117" d="100"/>
        </p:scale>
        <p:origin x="198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0156" cy="495300"/>
          </a:xfrm>
          <a:prstGeom prst="rect">
            <a:avLst/>
          </a:prstGeom>
        </p:spPr>
        <p:txBody>
          <a:bodyPr vert="horz" lIns="91921" tIns="45961" rIns="91921" bIns="459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921" tIns="45961" rIns="91921" bIns="45961" rtlCol="0"/>
          <a:lstStyle>
            <a:lvl1pPr algn="r">
              <a:defRPr sz="1200"/>
            </a:lvl1pPr>
          </a:lstStyle>
          <a:p>
            <a:fld id="{D178CE8F-B89C-4720-84B2-766577EAD66A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1" tIns="45961" rIns="91921" bIns="459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05352"/>
            <a:ext cx="5427980" cy="4457700"/>
          </a:xfrm>
          <a:prstGeom prst="rect">
            <a:avLst/>
          </a:prstGeom>
        </p:spPr>
        <p:txBody>
          <a:bodyPr vert="horz" lIns="91921" tIns="45961" rIns="91921" bIns="459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0156" cy="495300"/>
          </a:xfrm>
          <a:prstGeom prst="rect">
            <a:avLst/>
          </a:prstGeom>
        </p:spPr>
        <p:txBody>
          <a:bodyPr vert="horz" lIns="91921" tIns="45961" rIns="91921" bIns="459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921" tIns="45961" rIns="91921" bIns="45961" rtlCol="0" anchor="b"/>
          <a:lstStyle>
            <a:lvl1pPr algn="r">
              <a:defRPr sz="1200"/>
            </a:lvl1pPr>
          </a:lstStyle>
          <a:p>
            <a:fld id="{F0902A98-D1D0-442B-9576-1C680C798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4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2A98-D1D0-442B-9576-1C680C798E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88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7DD0B00-4835-49E1-86FA-F409D1F324BA}"/>
              </a:ext>
            </a:extLst>
          </p:cNvPr>
          <p:cNvSpPr txBox="1"/>
          <p:nvPr/>
        </p:nvSpPr>
        <p:spPr>
          <a:xfrm>
            <a:off x="4829575" y="1276350"/>
            <a:ext cx="4072198" cy="1065270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vert="horz" wrap="square" rtlCol="0" anchor="ctr">
            <a:noAutofit/>
          </a:bodyPr>
          <a:lstStyle/>
          <a:p>
            <a:r>
              <a:rPr lang="ja-JP" altLang="en-US" sz="1200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2069" y="0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長崎県立佐世保中央高等学校「ふるさと教育」体系図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9450" y="463729"/>
            <a:ext cx="1004809" cy="646331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9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テーマ</a:t>
            </a:r>
            <a:endParaRPr lang="en-US" altLang="ja-JP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9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2048" y="2449124"/>
            <a:ext cx="1039121" cy="421657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外部連携機関</a:t>
            </a:r>
            <a:endParaRPr lang="en-US" altLang="ja-JP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900" spc="-11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行政機関・事業所</a:t>
            </a:r>
            <a:r>
              <a:rPr kumimoji="1"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687" y="1283594"/>
            <a:ext cx="3693739" cy="1065286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tIns="72000" rtlCol="0">
            <a:noAutofit/>
          </a:bodyPr>
          <a:lstStyle/>
          <a:p>
            <a:r>
              <a:rPr lang="ja-JP" altLang="en-US" sz="1200" b="1" dirty="0"/>
              <a:t>①ふるさとについての学びを通して、充実感や達成感　</a:t>
            </a:r>
            <a:endParaRPr lang="en-US" altLang="ja-JP" sz="1200" b="1" dirty="0"/>
          </a:p>
          <a:p>
            <a:r>
              <a:rPr lang="ja-JP" altLang="en-US" sz="1200" b="1" dirty="0"/>
              <a:t>　 を味わい、自己肯定感を高める。</a:t>
            </a:r>
            <a:endParaRPr lang="en-US" altLang="ja-JP" sz="1200" b="1" dirty="0"/>
          </a:p>
          <a:p>
            <a:r>
              <a:rPr lang="ja-JP" altLang="en-US" sz="1200" b="1" dirty="0"/>
              <a:t>②ふるさとへの愛着や誇りを育む。</a:t>
            </a:r>
            <a:endParaRPr lang="en-US" altLang="ja-JP" sz="1200" b="1" dirty="0"/>
          </a:p>
          <a:p>
            <a:r>
              <a:rPr lang="ja-JP" altLang="en-US" sz="1200" b="1" dirty="0"/>
              <a:t>③地域の活性化に向けて積極的にチャレンジする精神</a:t>
            </a:r>
            <a:endParaRPr lang="en-US" altLang="ja-JP" sz="1200" b="1" dirty="0"/>
          </a:p>
          <a:p>
            <a:r>
              <a:rPr lang="en-US" altLang="ja-JP" sz="1200" b="1" dirty="0"/>
              <a:t>    </a:t>
            </a:r>
            <a:r>
              <a:rPr lang="ja-JP" altLang="en-US" sz="1200" b="1" dirty="0"/>
              <a:t>を育む。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532793" y="2470204"/>
            <a:ext cx="7346076" cy="404826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長崎県立佐世保中央高等学校　通信制課程　普通科</a:t>
            </a:r>
            <a:endParaRPr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フローチャート : 端子 27"/>
          <p:cNvSpPr/>
          <p:nvPr/>
        </p:nvSpPr>
        <p:spPr>
          <a:xfrm>
            <a:off x="2069" y="5506054"/>
            <a:ext cx="9141931" cy="1372431"/>
          </a:xfrm>
          <a:prstGeom prst="flowChartTerminator">
            <a:avLst/>
          </a:prstGeom>
          <a:gradFill>
            <a:gsLst>
              <a:gs pos="0">
                <a:srgbClr val="492303"/>
              </a:gs>
              <a:gs pos="80000">
                <a:srgbClr val="FF9900">
                  <a:lumMod val="28000"/>
                  <a:lumOff val="72000"/>
                </a:srgbClr>
              </a:gs>
              <a:gs pos="100000">
                <a:srgbClr val="FBC9A3"/>
              </a:gs>
            </a:gsLst>
            <a:lin ang="1620000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2060"/>
              </a:solidFill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520" y="2863630"/>
            <a:ext cx="1035735" cy="3609947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r>
              <a:rPr lang="ja-JP" altLang="en-US" sz="1100" dirty="0">
                <a:solidFill>
                  <a:srgbClr val="002060"/>
                </a:solidFill>
              </a:rPr>
              <a:t>●佐世保市選挙管理委員会</a:t>
            </a:r>
            <a:endParaRPr lang="en-US" altLang="ja-JP" sz="1100" dirty="0">
              <a:solidFill>
                <a:srgbClr val="002060"/>
              </a:solidFill>
            </a:endParaRPr>
          </a:p>
          <a:p>
            <a:endParaRPr kumimoji="1" lang="en-US" altLang="ja-JP" sz="1100" dirty="0">
              <a:solidFill>
                <a:srgbClr val="002060"/>
              </a:solidFill>
            </a:endParaRPr>
          </a:p>
          <a:p>
            <a:endParaRPr kumimoji="1" lang="en-US" altLang="ja-JP" sz="1100" dirty="0">
              <a:solidFill>
                <a:srgbClr val="002060"/>
              </a:solidFill>
            </a:endParaRPr>
          </a:p>
          <a:p>
            <a:r>
              <a:rPr lang="ja-JP" altLang="en-US" sz="1100" dirty="0">
                <a:solidFill>
                  <a:srgbClr val="002060"/>
                </a:solidFill>
              </a:rPr>
              <a:t>●佐世保福祉法人むすび会佐世保市福祉活動プラザ</a:t>
            </a:r>
            <a:endParaRPr lang="en-US" altLang="ja-JP" sz="1100" dirty="0">
              <a:solidFill>
                <a:srgbClr val="002060"/>
              </a:solidFill>
            </a:endParaRPr>
          </a:p>
          <a:p>
            <a:endParaRPr kumimoji="1" lang="en-US" altLang="ja-JP" sz="1100" dirty="0">
              <a:solidFill>
                <a:srgbClr val="00206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396536" y="436948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536706" y="2870780"/>
            <a:ext cx="7342162" cy="3602797"/>
          </a:xfrm>
          <a:prstGeom prst="rect">
            <a:avLst/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rgbClr val="00206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20056" y="6522143"/>
            <a:ext cx="4671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富士ポップ" panose="040F0709000000000000" pitchFamily="49" charset="-128"/>
                <a:ea typeface="富士ポップ" panose="040F0709000000000000" pitchFamily="49" charset="-128"/>
              </a:rPr>
              <a:t>地域社会（保護者を含む住民、産業、文化、歴史</a:t>
            </a:r>
            <a:r>
              <a:rPr lang="ja-JP" altLang="en-US" sz="1000" dirty="0">
                <a:solidFill>
                  <a:schemeClr val="bg1"/>
                </a:solidFill>
                <a:latin typeface="富士ポップ" panose="040F0709000000000000" pitchFamily="49" charset="-128"/>
                <a:ea typeface="富士ポップ" panose="040F0709000000000000" pitchFamily="49" charset="-128"/>
              </a:rPr>
              <a:t>等</a:t>
            </a:r>
            <a:r>
              <a:rPr lang="ja-JP" altLang="en-US" sz="1400" dirty="0">
                <a:solidFill>
                  <a:schemeClr val="bg1"/>
                </a:solidFill>
                <a:latin typeface="富士ポップ" panose="040F0709000000000000" pitchFamily="49" charset="-128"/>
                <a:ea typeface="富士ポップ" panose="040F0709000000000000" pitchFamily="49" charset="-128"/>
              </a:rPr>
              <a:t>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22578" y="2852962"/>
            <a:ext cx="461665" cy="836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 </a:t>
            </a:r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ED8F0-1E94-4A4B-AD99-B34442337996}"/>
              </a:ext>
            </a:extLst>
          </p:cNvPr>
          <p:cNvSpPr txBox="1"/>
          <p:nvPr/>
        </p:nvSpPr>
        <p:spPr>
          <a:xfrm>
            <a:off x="1254259" y="463729"/>
            <a:ext cx="7638221" cy="369332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ふるさとの良さを知り、将来地元に貢献できる人材を育む。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3249C7-9527-4DD9-BBE3-CE4070063072}"/>
              </a:ext>
            </a:extLst>
          </p:cNvPr>
          <p:cNvSpPr txBox="1"/>
          <p:nvPr/>
        </p:nvSpPr>
        <p:spPr>
          <a:xfrm>
            <a:off x="242228" y="1281981"/>
            <a:ext cx="369332" cy="1066899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A2A8956-9B52-45E0-9631-0D6CBC79D856}"/>
              </a:ext>
            </a:extLst>
          </p:cNvPr>
          <p:cNvSpPr txBox="1"/>
          <p:nvPr/>
        </p:nvSpPr>
        <p:spPr>
          <a:xfrm>
            <a:off x="4355976" y="1276334"/>
            <a:ext cx="473599" cy="1065270"/>
          </a:xfrm>
          <a:prstGeom prst="rect">
            <a:avLst/>
          </a:prstGeom>
          <a:solidFill>
            <a:srgbClr val="EDFBC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vert="eaVert" wrap="square" rtlCol="0" anchor="ctr">
            <a:no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育成したい</a:t>
            </a:r>
            <a:endParaRPr lang="en-US" altLang="ja-JP" sz="1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資質・能力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60968C6-1EA8-4BE5-89ED-387E42FCDE7D}"/>
              </a:ext>
            </a:extLst>
          </p:cNvPr>
          <p:cNvSpPr/>
          <p:nvPr/>
        </p:nvSpPr>
        <p:spPr>
          <a:xfrm>
            <a:off x="1763688" y="3444457"/>
            <a:ext cx="6991193" cy="2312239"/>
          </a:xfrm>
          <a:prstGeom prst="rect">
            <a:avLst/>
          </a:prstGeom>
          <a:solidFill>
            <a:srgbClr val="E28426">
              <a:alpha val="50000"/>
            </a:srgbClr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</a:t>
            </a:r>
            <a:r>
              <a:rPr lang="ja-JP" altLang="en-US" sz="105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○校内行事での取組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５月　研修旅行（波佐見町の施設等見学により地域産業の理解を深める）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　 ５月  地域ボランティア清掃（平戸街道等、地域にある史跡の理解と地域の清掃活動）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７月　平和学習（アジア・太平洋戦争、原爆投下について知り、理解を深める）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中央祭（三課程合同文化祭）（地域の方と交流イベントの開催）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　主権者教育（佐世保市選挙管理委員会の連携。地元の政治へ興味関心の喚起や主権者としての意識向上を図る）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</a:t>
            </a:r>
            <a:r>
              <a:rPr lang="ja-JP" altLang="en-US" sz="105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〇学習活動での取組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地歴・公民科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〉…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添削指導等（レポート）で県内の史跡紹介、現在の産業に関する記載を入れる。学校ホームページ上に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 県内史跡訪問時の体験談や史跡がある自治体の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を掲載する。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理科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添削指導等（レポート）に学校周辺のハザードマップや地域の地形、気候に関する出題をする。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家庭科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〉…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添削指導等（レポート）で「長崎県の郷土料理」に関する出題をする。実習等で郷土料理を扱う。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部活動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〉…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ボランティア部で地域の課題改善について話し合い、活動する。　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1136885" y="4642780"/>
            <a:ext cx="557927" cy="192068"/>
          </a:xfrm>
          <a:prstGeom prst="leftRightArrow">
            <a:avLst>
              <a:gd name="adj1" fmla="val 50000"/>
              <a:gd name="adj2" fmla="val 33400"/>
            </a:avLst>
          </a:prstGeom>
          <a:solidFill>
            <a:srgbClr val="7AEBEE"/>
          </a:solidFill>
          <a:ln>
            <a:solidFill>
              <a:srgbClr val="4C3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207306C-54BC-4375-BC86-444CC1CFF8C7}"/>
              </a:ext>
            </a:extLst>
          </p:cNvPr>
          <p:cNvSpPr txBox="1"/>
          <p:nvPr/>
        </p:nvSpPr>
        <p:spPr>
          <a:xfrm>
            <a:off x="1199474" y="4369482"/>
            <a:ext cx="461665" cy="8282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協　 働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53AF0D-75F7-4A5D-B8D0-9E89B50AC8A2}"/>
              </a:ext>
            </a:extLst>
          </p:cNvPr>
          <p:cNvSpPr/>
          <p:nvPr/>
        </p:nvSpPr>
        <p:spPr>
          <a:xfrm>
            <a:off x="1757399" y="5805262"/>
            <a:ext cx="6974895" cy="563265"/>
          </a:xfrm>
          <a:prstGeom prst="rect">
            <a:avLst/>
          </a:prstGeom>
          <a:solidFill>
            <a:srgbClr val="E28426">
              <a:alpha val="50000"/>
            </a:srgbClr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レポート学習や行事での学びを通して、ふるさとの理解が深まり、充実感が得られた生徒の割合　　　　８０％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将来ふるさとに貢献したいという意識が高まった生徒の割合　　　　　　　　　　　　　　　　　　　　８０％</a:t>
            </a:r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生徒に求める資質・能力の育成に資するよう授業改善を行った教員の割合　　　　　　　　　　　　　　８０％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4C69176-B61F-42E3-842E-330FB29C3B08}"/>
              </a:ext>
            </a:extLst>
          </p:cNvPr>
          <p:cNvSpPr/>
          <p:nvPr/>
        </p:nvSpPr>
        <p:spPr>
          <a:xfrm>
            <a:off x="1757399" y="5805264"/>
            <a:ext cx="274322" cy="563264"/>
          </a:xfrm>
          <a:prstGeom prst="rect">
            <a:avLst/>
          </a:prstGeom>
          <a:solidFill>
            <a:srgbClr val="E28426">
              <a:alpha val="50000"/>
            </a:srgbClr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成果指標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52B72E-18EC-4C24-AB67-477696AA0CFF}"/>
              </a:ext>
            </a:extLst>
          </p:cNvPr>
          <p:cNvSpPr txBox="1"/>
          <p:nvPr/>
        </p:nvSpPr>
        <p:spPr>
          <a:xfrm>
            <a:off x="8676456" y="30777"/>
            <a:ext cx="408804" cy="331685"/>
          </a:xfrm>
          <a:prstGeom prst="rect">
            <a:avLst/>
          </a:prstGeom>
          <a:noFill/>
          <a:ln w="15875">
            <a:solidFill>
              <a:schemeClr val="bg1"/>
            </a:solidFill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kumimoji="1" lang="ja-JP" altLang="en-US" sz="500" dirty="0">
                <a:solidFill>
                  <a:schemeClr val="bg1">
                    <a:lumMod val="95000"/>
                  </a:schemeClr>
                </a:solidFill>
              </a:rPr>
              <a:t>学校番号</a:t>
            </a:r>
            <a:endParaRPr kumimoji="1" lang="en-US" altLang="ja-JP" sz="500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ts val="600"/>
              </a:lnSpc>
            </a:pPr>
            <a:endParaRPr kumimoji="1" lang="en-US" altLang="ja-JP" sz="500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lnSpc>
                <a:spcPts val="600"/>
              </a:lnSpc>
            </a:pPr>
            <a:r>
              <a:rPr lang="en-US" altLang="ja-JP" sz="1400" dirty="0">
                <a:solidFill>
                  <a:schemeClr val="bg1">
                    <a:lumMod val="95000"/>
                  </a:schemeClr>
                </a:solidFill>
              </a:rPr>
              <a:t>122</a:t>
            </a:r>
            <a:endParaRPr kumimoji="1" lang="ja-JP" alt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25B1D5D-7187-44EE-ADE4-E497D4AE7C90}"/>
              </a:ext>
            </a:extLst>
          </p:cNvPr>
          <p:cNvSpPr/>
          <p:nvPr/>
        </p:nvSpPr>
        <p:spPr>
          <a:xfrm>
            <a:off x="4860032" y="1349694"/>
            <a:ext cx="1296144" cy="39868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自分を律して学びに向かう主体性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405AD76C-54F0-4704-919F-53F7BCB6ABB4}"/>
              </a:ext>
            </a:extLst>
          </p:cNvPr>
          <p:cNvSpPr/>
          <p:nvPr/>
        </p:nvSpPr>
        <p:spPr>
          <a:xfrm>
            <a:off x="7524328" y="1349694"/>
            <a:ext cx="1296144" cy="389874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自ら培った創造性やチャレンジ精神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FEBA9366-18FF-4FAA-9598-23BAE67557E3}"/>
              </a:ext>
            </a:extLst>
          </p:cNvPr>
          <p:cNvSpPr/>
          <p:nvPr/>
        </p:nvSpPr>
        <p:spPr>
          <a:xfrm>
            <a:off x="6194876" y="1349694"/>
            <a:ext cx="1296144" cy="39868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郷土を愛し、</a:t>
            </a:r>
            <a:r>
              <a:rPr lang="ja-JP" altLang="en-US" sz="1050" b="1" dirty="0">
                <a:solidFill>
                  <a:schemeClr val="tx1"/>
                </a:solidFill>
              </a:rPr>
              <a:t>地域に感謝する心</a:t>
            </a:r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997F24D-5A26-49F2-A8C6-120871CBB0AF}"/>
              </a:ext>
            </a:extLst>
          </p:cNvPr>
          <p:cNvSpPr/>
          <p:nvPr/>
        </p:nvSpPr>
        <p:spPr>
          <a:xfrm>
            <a:off x="5272853" y="2030762"/>
            <a:ext cx="3134224" cy="261676"/>
          </a:xfrm>
          <a:prstGeom prst="roundRect">
            <a:avLst/>
          </a:prstGeom>
          <a:solidFill>
            <a:srgbClr val="FFFF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実社会の中で実践していく意欲や態度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左大かっこ 11">
            <a:extLst>
              <a:ext uri="{FF2B5EF4-FFF2-40B4-BE49-F238E27FC236}">
                <a16:creationId xmlns:a16="http://schemas.microsoft.com/office/drawing/2014/main" id="{F8979768-5513-43FF-9296-9015A2FEBC20}"/>
              </a:ext>
            </a:extLst>
          </p:cNvPr>
          <p:cNvSpPr/>
          <p:nvPr/>
        </p:nvSpPr>
        <p:spPr>
          <a:xfrm rot="16200000">
            <a:off x="6794964" y="467387"/>
            <a:ext cx="90579" cy="2664294"/>
          </a:xfrm>
          <a:prstGeom prst="leftBracke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76E4EF2-DC54-464A-9FAC-FB593CFD2772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6839965" y="1748376"/>
            <a:ext cx="2983" cy="28238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065E040-C1D3-4BF6-9C12-CF76BAA9C06B}"/>
              </a:ext>
            </a:extLst>
          </p:cNvPr>
          <p:cNvSpPr/>
          <p:nvPr/>
        </p:nvSpPr>
        <p:spPr>
          <a:xfrm>
            <a:off x="1757400" y="2924944"/>
            <a:ext cx="4686807" cy="465962"/>
          </a:xfrm>
          <a:prstGeom prst="rect">
            <a:avLst/>
          </a:prstGeom>
          <a:solidFill>
            <a:srgbClr val="E5E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ふるさと教育検討委員会　</a:t>
            </a:r>
            <a:r>
              <a:rPr lang="ja-JP" altLang="en-US" sz="1200" b="1" dirty="0">
                <a:solidFill>
                  <a:schemeClr val="tx1"/>
                </a:solidFill>
              </a:rPr>
              <a:t>　　　</a:t>
            </a:r>
            <a:r>
              <a:rPr lang="en-US" altLang="ja-JP" sz="1100" dirty="0">
                <a:solidFill>
                  <a:schemeClr val="tx1"/>
                </a:solidFill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</a:rPr>
              <a:t>委員長</a:t>
            </a:r>
            <a:r>
              <a:rPr lang="en-US" altLang="ja-JP" sz="1100" dirty="0">
                <a:solidFill>
                  <a:schemeClr val="tx1"/>
                </a:solidFill>
              </a:rPr>
              <a:t>】</a:t>
            </a:r>
            <a:r>
              <a:rPr lang="ja-JP" altLang="en-US" sz="1100" dirty="0">
                <a:solidFill>
                  <a:schemeClr val="tx1"/>
                </a:solidFill>
              </a:rPr>
              <a:t>校長　</a:t>
            </a:r>
            <a:r>
              <a:rPr lang="en-US" altLang="ja-JP" sz="1100" dirty="0">
                <a:solidFill>
                  <a:schemeClr val="tx1"/>
                </a:solidFill>
              </a:rPr>
              <a:t>【</a:t>
            </a:r>
            <a:r>
              <a:rPr lang="ja-JP" altLang="en-US" sz="1100" dirty="0">
                <a:solidFill>
                  <a:schemeClr val="tx1"/>
                </a:solidFill>
              </a:rPr>
              <a:t>副委員長</a:t>
            </a:r>
            <a:r>
              <a:rPr lang="en-US" altLang="ja-JP" sz="1100" dirty="0">
                <a:solidFill>
                  <a:schemeClr val="tx1"/>
                </a:solidFill>
              </a:rPr>
              <a:t>】</a:t>
            </a:r>
            <a:r>
              <a:rPr lang="ja-JP" altLang="en-US" sz="1100" dirty="0">
                <a:solidFill>
                  <a:schemeClr val="tx1"/>
                </a:solidFill>
              </a:rPr>
              <a:t>教頭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400" dirty="0"/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　　　　教務管理部担当、生徒支援部担当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B466A7FE-F648-4C78-A23E-5DF8167E452E}"/>
              </a:ext>
            </a:extLst>
          </p:cNvPr>
          <p:cNvSpPr/>
          <p:nvPr/>
        </p:nvSpPr>
        <p:spPr>
          <a:xfrm flipH="1">
            <a:off x="1199473" y="3147855"/>
            <a:ext cx="557926" cy="137432"/>
          </a:xfrm>
          <a:prstGeom prst="homePlate">
            <a:avLst/>
          </a:prstGeom>
          <a:solidFill>
            <a:srgbClr val="E5E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左右矢印 22">
            <a:extLst>
              <a:ext uri="{FF2B5EF4-FFF2-40B4-BE49-F238E27FC236}">
                <a16:creationId xmlns:a16="http://schemas.microsoft.com/office/drawing/2014/main" id="{B5AD38C6-38A9-4216-8E7F-A38DFC701578}"/>
              </a:ext>
            </a:extLst>
          </p:cNvPr>
          <p:cNvSpPr/>
          <p:nvPr/>
        </p:nvSpPr>
        <p:spPr>
          <a:xfrm rot="16200000">
            <a:off x="6016279" y="3276077"/>
            <a:ext cx="319791" cy="268034"/>
          </a:xfrm>
          <a:prstGeom prst="leftRightArrow">
            <a:avLst>
              <a:gd name="adj1" fmla="val 50000"/>
              <a:gd name="adj2" fmla="val 33400"/>
            </a:avLst>
          </a:prstGeom>
          <a:solidFill>
            <a:srgbClr val="7AEBEE"/>
          </a:solidFill>
          <a:ln>
            <a:solidFill>
              <a:srgbClr val="4C36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3EBD7D9-E5C1-4024-8ECA-9C2616D7ABE6}"/>
              </a:ext>
            </a:extLst>
          </p:cNvPr>
          <p:cNvSpPr/>
          <p:nvPr/>
        </p:nvSpPr>
        <p:spPr>
          <a:xfrm>
            <a:off x="1763688" y="3444455"/>
            <a:ext cx="268033" cy="2312239"/>
          </a:xfrm>
          <a:prstGeom prst="rect">
            <a:avLst/>
          </a:prstGeom>
          <a:solidFill>
            <a:srgbClr val="E28426">
              <a:alpha val="50000"/>
            </a:srgbClr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主な取組</a:t>
            </a:r>
          </a:p>
        </p:txBody>
      </p:sp>
      <p:pic>
        <p:nvPicPr>
          <p:cNvPr id="43" name="図 42" descr="スーツ, 挿絵 が含まれている画像&#10;&#10;自動的に生成された説明">
            <a:extLst>
              <a:ext uri="{FF2B5EF4-FFF2-40B4-BE49-F238E27FC236}">
                <a16:creationId xmlns:a16="http://schemas.microsoft.com/office/drawing/2014/main" id="{01464D19-3546-4319-848F-9AB7FF2192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43" b="95714" l="9524" r="89683">
                        <a14:foregroundMark x1="58730" y1="10000" x2="58730" y2="10000"/>
                        <a14:foregroundMark x1="50794" y1="8571" x2="71429" y2="17857"/>
                        <a14:foregroundMark x1="71429" y1="17857" x2="70635" y2="17857"/>
                        <a14:foregroundMark x1="21429" y1="20000" x2="14286" y2="17857"/>
                        <a14:foregroundMark x1="11111" y1="14286" x2="14286" y2="18571"/>
                        <a14:foregroundMark x1="54762" y1="37143" x2="56349" y2="45714"/>
                        <a14:foregroundMark x1="45238" y1="92143" x2="49206" y2="92143"/>
                        <a14:foregroundMark x1="65079" y1="94286" x2="68254" y2="9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8433"/>
          <a:stretch/>
        </p:blipFill>
        <p:spPr>
          <a:xfrm>
            <a:off x="6708879" y="2468825"/>
            <a:ext cx="1446660" cy="989638"/>
          </a:xfrm>
          <a:prstGeom prst="rect">
            <a:avLst/>
          </a:prstGeom>
        </p:spPr>
      </p:pic>
      <p:pic>
        <p:nvPicPr>
          <p:cNvPr id="47" name="図 46" descr="おもちゃ, 人形, 挿絵 が含まれている画像&#10;&#10;自動的に生成された説明">
            <a:extLst>
              <a:ext uri="{FF2B5EF4-FFF2-40B4-BE49-F238E27FC236}">
                <a16:creationId xmlns:a16="http://schemas.microsoft.com/office/drawing/2014/main" id="{8BE7FA55-C13C-4E00-AEB4-E0DEB5FB31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53" b="96471" l="9877" r="88889">
                        <a14:foregroundMark x1="53086" y1="7059" x2="60494" y2="21176"/>
                        <a14:foregroundMark x1="41358" y1="5882" x2="44444" y2="5882"/>
                        <a14:foregroundMark x1="20988" y1="23529" x2="16667" y2="12941"/>
                        <a14:foregroundMark x1="16049" y1="8235" x2="15432" y2="3529"/>
                        <a14:foregroundMark x1="67284" y1="94118" x2="67901" y2="96471"/>
                        <a14:foregroundMark x1="52469" y1="95294" x2="48765" y2="9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71" y="2583229"/>
            <a:ext cx="1603445" cy="84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95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515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ゴシック</vt:lpstr>
      <vt:lpstr>富士ポップ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重村恭彦</dc:creator>
  <cp:lastModifiedBy>中島数美</cp:lastModifiedBy>
  <cp:revision>80</cp:revision>
  <cp:lastPrinted>2023-03-17T06:01:02Z</cp:lastPrinted>
  <dcterms:created xsi:type="dcterms:W3CDTF">2018-04-30T06:36:14Z</dcterms:created>
  <dcterms:modified xsi:type="dcterms:W3CDTF">2024-04-22T05:54:52Z</dcterms:modified>
</cp:coreProperties>
</file>